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70" r:id="rId12"/>
    <p:sldId id="269" r:id="rId13"/>
    <p:sldId id="27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F1C404-9CC8-4DAA-BF8F-121AA4CA90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1EB407F9-A058-44C9-9BB8-EB8843DC12D0}">
      <dgm:prSet phldrT="[Text]" custT="1"/>
      <dgm:spPr>
        <a:solidFill>
          <a:schemeClr val="accent2">
            <a:hueOff val="0"/>
            <a:satOff val="0"/>
            <a:lumOff val="0"/>
            <a:alpha val="80000"/>
          </a:schemeClr>
        </a:solidFill>
        <a:ln>
          <a:noFill/>
        </a:ln>
      </dgm:spPr>
      <dgm:t>
        <a:bodyPr/>
        <a:lstStyle/>
        <a:p>
          <a:r>
            <a:rPr lang="de-DE" sz="2800" u="sng" dirty="0"/>
            <a:t>Experimentier-Umgebung</a:t>
          </a:r>
        </a:p>
      </dgm:t>
    </dgm:pt>
    <dgm:pt modelId="{E4DC7960-F8ED-4075-9843-F4CF1F298112}" type="parTrans" cxnId="{7269F693-F7BB-407F-B367-B9EFDCE4825A}">
      <dgm:prSet/>
      <dgm:spPr/>
      <dgm:t>
        <a:bodyPr/>
        <a:lstStyle/>
        <a:p>
          <a:endParaRPr lang="de-DE"/>
        </a:p>
      </dgm:t>
    </dgm:pt>
    <dgm:pt modelId="{0267F50F-ED51-4AEB-9F8A-1049D4EB05E6}" type="sibTrans" cxnId="{7269F693-F7BB-407F-B367-B9EFDCE4825A}">
      <dgm:prSet/>
      <dgm:spPr/>
      <dgm:t>
        <a:bodyPr/>
        <a:lstStyle/>
        <a:p>
          <a:endParaRPr lang="de-DE"/>
        </a:p>
      </dgm:t>
    </dgm:pt>
    <dgm:pt modelId="{79A92FDD-D5EF-4E4D-B85B-7971C150B2C5}">
      <dgm:prSet phldrT="[Text]"/>
      <dgm:spPr/>
      <dgm:t>
        <a:bodyPr/>
        <a:lstStyle/>
        <a:p>
          <a:endParaRPr lang="de-DE" dirty="0"/>
        </a:p>
      </dgm:t>
    </dgm:pt>
    <dgm:pt modelId="{57B94C85-B898-437D-BB78-C3B4066A2C8F}" type="parTrans" cxnId="{40C1A063-87F3-452F-8E32-9A5D92701339}">
      <dgm:prSet/>
      <dgm:spPr/>
      <dgm:t>
        <a:bodyPr/>
        <a:lstStyle/>
        <a:p>
          <a:endParaRPr lang="de-DE"/>
        </a:p>
      </dgm:t>
    </dgm:pt>
    <dgm:pt modelId="{7DA28207-32B9-4684-B631-8BF879CB2C05}" type="sibTrans" cxnId="{40C1A063-87F3-452F-8E32-9A5D92701339}">
      <dgm:prSet/>
      <dgm:spPr/>
      <dgm:t>
        <a:bodyPr/>
        <a:lstStyle/>
        <a:p>
          <a:endParaRPr lang="de-DE"/>
        </a:p>
      </dgm:t>
    </dgm:pt>
    <dgm:pt modelId="{C543F4BC-55FD-4E03-BFB4-690C1AED7141}" type="pres">
      <dgm:prSet presAssocID="{67F1C404-9CC8-4DAA-BF8F-121AA4CA90A0}" presName="linear" presStyleCnt="0">
        <dgm:presLayoutVars>
          <dgm:animLvl val="lvl"/>
          <dgm:resizeHandles val="exact"/>
        </dgm:presLayoutVars>
      </dgm:prSet>
      <dgm:spPr/>
    </dgm:pt>
    <dgm:pt modelId="{9F4B2EBF-5232-4928-93D6-D6D835D84B09}" type="pres">
      <dgm:prSet presAssocID="{1EB407F9-A058-44C9-9BB8-EB8843DC12D0}" presName="parentText" presStyleLbl="node1" presStyleIdx="0" presStyleCnt="1" custScaleX="145877" custScaleY="143155" custLinFactNeighborX="-47865" custLinFactNeighborY="1553">
        <dgm:presLayoutVars>
          <dgm:chMax val="0"/>
          <dgm:bulletEnabled val="1"/>
        </dgm:presLayoutVars>
      </dgm:prSet>
      <dgm:spPr/>
    </dgm:pt>
    <dgm:pt modelId="{491876F5-9DB5-452D-BBB4-04E2BE3C0E9F}" type="pres">
      <dgm:prSet presAssocID="{1EB407F9-A058-44C9-9BB8-EB8843DC12D0}" presName="childText" presStyleLbl="revTx" presStyleIdx="0" presStyleCnt="1" custLinFactNeighborX="-995" custLinFactNeighborY="-1790">
        <dgm:presLayoutVars>
          <dgm:bulletEnabled val="1"/>
        </dgm:presLayoutVars>
      </dgm:prSet>
      <dgm:spPr/>
    </dgm:pt>
  </dgm:ptLst>
  <dgm:cxnLst>
    <dgm:cxn modelId="{4FC23D39-89F4-4238-A3ED-E18D3E429AC0}" type="presOf" srcId="{1EB407F9-A058-44C9-9BB8-EB8843DC12D0}" destId="{9F4B2EBF-5232-4928-93D6-D6D835D84B09}" srcOrd="0" destOrd="0" presId="urn:microsoft.com/office/officeart/2005/8/layout/vList2"/>
    <dgm:cxn modelId="{40C1A063-87F3-452F-8E32-9A5D92701339}" srcId="{1EB407F9-A058-44C9-9BB8-EB8843DC12D0}" destId="{79A92FDD-D5EF-4E4D-B85B-7971C150B2C5}" srcOrd="0" destOrd="0" parTransId="{57B94C85-B898-437D-BB78-C3B4066A2C8F}" sibTransId="{7DA28207-32B9-4684-B631-8BF879CB2C05}"/>
    <dgm:cxn modelId="{904C5A53-3E13-4D44-AFBF-B59C2FE355F1}" type="presOf" srcId="{67F1C404-9CC8-4DAA-BF8F-121AA4CA90A0}" destId="{C543F4BC-55FD-4E03-BFB4-690C1AED7141}" srcOrd="0" destOrd="0" presId="urn:microsoft.com/office/officeart/2005/8/layout/vList2"/>
    <dgm:cxn modelId="{7269F693-F7BB-407F-B367-B9EFDCE4825A}" srcId="{67F1C404-9CC8-4DAA-BF8F-121AA4CA90A0}" destId="{1EB407F9-A058-44C9-9BB8-EB8843DC12D0}" srcOrd="0" destOrd="0" parTransId="{E4DC7960-F8ED-4075-9843-F4CF1F298112}" sibTransId="{0267F50F-ED51-4AEB-9F8A-1049D4EB05E6}"/>
    <dgm:cxn modelId="{9050B2E6-2A18-4BAA-9670-29F8DBE03287}" type="presOf" srcId="{79A92FDD-D5EF-4E4D-B85B-7971C150B2C5}" destId="{491876F5-9DB5-452D-BBB4-04E2BE3C0E9F}" srcOrd="0" destOrd="0" presId="urn:microsoft.com/office/officeart/2005/8/layout/vList2"/>
    <dgm:cxn modelId="{01821E35-4B69-406C-884C-F0A77DADB6AD}" type="presParOf" srcId="{C543F4BC-55FD-4E03-BFB4-690C1AED7141}" destId="{9F4B2EBF-5232-4928-93D6-D6D835D84B09}" srcOrd="0" destOrd="0" presId="urn:microsoft.com/office/officeart/2005/8/layout/vList2"/>
    <dgm:cxn modelId="{B27BA08D-3418-4306-8D5B-0924387917B8}" type="presParOf" srcId="{C543F4BC-55FD-4E03-BFB4-690C1AED7141}" destId="{491876F5-9DB5-452D-BBB4-04E2BE3C0E9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F1C404-9CC8-4DAA-BF8F-121AA4CA90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1EB407F9-A058-44C9-9BB8-EB8843DC12D0}">
      <dgm:prSet phldrT="[Text]" custT="1"/>
      <dgm:spPr>
        <a:solidFill>
          <a:schemeClr val="accent3">
            <a:lumMod val="75000"/>
            <a:alpha val="80000"/>
          </a:schemeClr>
        </a:solidFill>
        <a:ln>
          <a:noFill/>
        </a:ln>
      </dgm:spPr>
      <dgm:t>
        <a:bodyPr/>
        <a:lstStyle/>
        <a:p>
          <a:r>
            <a:rPr lang="de-DE" sz="2400" dirty="0"/>
            <a:t>Datensatz-Zusammenstellung</a:t>
          </a:r>
          <a:endParaRPr lang="de-DE" sz="2400" u="sng" dirty="0"/>
        </a:p>
      </dgm:t>
    </dgm:pt>
    <dgm:pt modelId="{E4DC7960-F8ED-4075-9843-F4CF1F298112}" type="parTrans" cxnId="{7269F693-F7BB-407F-B367-B9EFDCE4825A}">
      <dgm:prSet/>
      <dgm:spPr/>
      <dgm:t>
        <a:bodyPr/>
        <a:lstStyle/>
        <a:p>
          <a:endParaRPr lang="de-DE" sz="1600"/>
        </a:p>
      </dgm:t>
    </dgm:pt>
    <dgm:pt modelId="{0267F50F-ED51-4AEB-9F8A-1049D4EB05E6}" type="sibTrans" cxnId="{7269F693-F7BB-407F-B367-B9EFDCE4825A}">
      <dgm:prSet/>
      <dgm:spPr/>
      <dgm:t>
        <a:bodyPr/>
        <a:lstStyle/>
        <a:p>
          <a:endParaRPr lang="de-DE" sz="1600"/>
        </a:p>
      </dgm:t>
    </dgm:pt>
    <dgm:pt modelId="{79A92FDD-D5EF-4E4D-B85B-7971C150B2C5}">
      <dgm:prSet phldrT="[Text]" custT="1"/>
      <dgm:spPr/>
      <dgm:t>
        <a:bodyPr/>
        <a:lstStyle/>
        <a:p>
          <a:endParaRPr lang="de-DE" sz="300" dirty="0"/>
        </a:p>
      </dgm:t>
    </dgm:pt>
    <dgm:pt modelId="{57B94C85-B898-437D-BB78-C3B4066A2C8F}" type="parTrans" cxnId="{40C1A063-87F3-452F-8E32-9A5D92701339}">
      <dgm:prSet/>
      <dgm:spPr/>
      <dgm:t>
        <a:bodyPr/>
        <a:lstStyle/>
        <a:p>
          <a:endParaRPr lang="de-DE" sz="1600"/>
        </a:p>
      </dgm:t>
    </dgm:pt>
    <dgm:pt modelId="{7DA28207-32B9-4684-B631-8BF879CB2C05}" type="sibTrans" cxnId="{40C1A063-87F3-452F-8E32-9A5D92701339}">
      <dgm:prSet/>
      <dgm:spPr/>
      <dgm:t>
        <a:bodyPr/>
        <a:lstStyle/>
        <a:p>
          <a:endParaRPr lang="de-DE" sz="1600"/>
        </a:p>
      </dgm:t>
    </dgm:pt>
    <dgm:pt modelId="{C543F4BC-55FD-4E03-BFB4-690C1AED7141}" type="pres">
      <dgm:prSet presAssocID="{67F1C404-9CC8-4DAA-BF8F-121AA4CA90A0}" presName="linear" presStyleCnt="0">
        <dgm:presLayoutVars>
          <dgm:animLvl val="lvl"/>
          <dgm:resizeHandles val="exact"/>
        </dgm:presLayoutVars>
      </dgm:prSet>
      <dgm:spPr/>
    </dgm:pt>
    <dgm:pt modelId="{9F4B2EBF-5232-4928-93D6-D6D835D84B09}" type="pres">
      <dgm:prSet presAssocID="{1EB407F9-A058-44C9-9BB8-EB8843DC12D0}" presName="parentText" presStyleLbl="node1" presStyleIdx="0" presStyleCnt="1" custScaleX="145877" custScaleY="143155" custLinFactNeighborX="-47865" custLinFactNeighborY="1553">
        <dgm:presLayoutVars>
          <dgm:chMax val="0"/>
          <dgm:bulletEnabled val="1"/>
        </dgm:presLayoutVars>
      </dgm:prSet>
      <dgm:spPr/>
    </dgm:pt>
    <dgm:pt modelId="{491876F5-9DB5-452D-BBB4-04E2BE3C0E9F}" type="pres">
      <dgm:prSet presAssocID="{1EB407F9-A058-44C9-9BB8-EB8843DC12D0}" presName="childText" presStyleLbl="revTx" presStyleIdx="0" presStyleCnt="1" custLinFactNeighborX="-995" custLinFactNeighborY="-1790">
        <dgm:presLayoutVars>
          <dgm:bulletEnabled val="1"/>
        </dgm:presLayoutVars>
      </dgm:prSet>
      <dgm:spPr/>
    </dgm:pt>
  </dgm:ptLst>
  <dgm:cxnLst>
    <dgm:cxn modelId="{4FC23D39-89F4-4238-A3ED-E18D3E429AC0}" type="presOf" srcId="{1EB407F9-A058-44C9-9BB8-EB8843DC12D0}" destId="{9F4B2EBF-5232-4928-93D6-D6D835D84B09}" srcOrd="0" destOrd="0" presId="urn:microsoft.com/office/officeart/2005/8/layout/vList2"/>
    <dgm:cxn modelId="{40C1A063-87F3-452F-8E32-9A5D92701339}" srcId="{1EB407F9-A058-44C9-9BB8-EB8843DC12D0}" destId="{79A92FDD-D5EF-4E4D-B85B-7971C150B2C5}" srcOrd="0" destOrd="0" parTransId="{57B94C85-B898-437D-BB78-C3B4066A2C8F}" sibTransId="{7DA28207-32B9-4684-B631-8BF879CB2C05}"/>
    <dgm:cxn modelId="{904C5A53-3E13-4D44-AFBF-B59C2FE355F1}" type="presOf" srcId="{67F1C404-9CC8-4DAA-BF8F-121AA4CA90A0}" destId="{C543F4BC-55FD-4E03-BFB4-690C1AED7141}" srcOrd="0" destOrd="0" presId="urn:microsoft.com/office/officeart/2005/8/layout/vList2"/>
    <dgm:cxn modelId="{7269F693-F7BB-407F-B367-B9EFDCE4825A}" srcId="{67F1C404-9CC8-4DAA-BF8F-121AA4CA90A0}" destId="{1EB407F9-A058-44C9-9BB8-EB8843DC12D0}" srcOrd="0" destOrd="0" parTransId="{E4DC7960-F8ED-4075-9843-F4CF1F298112}" sibTransId="{0267F50F-ED51-4AEB-9F8A-1049D4EB05E6}"/>
    <dgm:cxn modelId="{9050B2E6-2A18-4BAA-9670-29F8DBE03287}" type="presOf" srcId="{79A92FDD-D5EF-4E4D-B85B-7971C150B2C5}" destId="{491876F5-9DB5-452D-BBB4-04E2BE3C0E9F}" srcOrd="0" destOrd="0" presId="urn:microsoft.com/office/officeart/2005/8/layout/vList2"/>
    <dgm:cxn modelId="{01821E35-4B69-406C-884C-F0A77DADB6AD}" type="presParOf" srcId="{C543F4BC-55FD-4E03-BFB4-690C1AED7141}" destId="{9F4B2EBF-5232-4928-93D6-D6D835D84B09}" srcOrd="0" destOrd="0" presId="urn:microsoft.com/office/officeart/2005/8/layout/vList2"/>
    <dgm:cxn modelId="{B27BA08D-3418-4306-8D5B-0924387917B8}" type="presParOf" srcId="{C543F4BC-55FD-4E03-BFB4-690C1AED7141}" destId="{491876F5-9DB5-452D-BBB4-04E2BE3C0E9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F1C404-9CC8-4DAA-BF8F-121AA4CA90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1EB407F9-A058-44C9-9BB8-EB8843DC12D0}">
      <dgm:prSet phldrT="[Text]" custT="1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r>
            <a:rPr lang="de-DE" sz="2400" dirty="0"/>
            <a:t>Feature-Engineering (174 Features)</a:t>
          </a:r>
          <a:endParaRPr lang="de-DE" sz="2400" u="sng" dirty="0"/>
        </a:p>
      </dgm:t>
    </dgm:pt>
    <dgm:pt modelId="{E4DC7960-F8ED-4075-9843-F4CF1F298112}" type="parTrans" cxnId="{7269F693-F7BB-407F-B367-B9EFDCE4825A}">
      <dgm:prSet/>
      <dgm:spPr/>
      <dgm:t>
        <a:bodyPr/>
        <a:lstStyle/>
        <a:p>
          <a:endParaRPr lang="de-DE" sz="1600"/>
        </a:p>
      </dgm:t>
    </dgm:pt>
    <dgm:pt modelId="{0267F50F-ED51-4AEB-9F8A-1049D4EB05E6}" type="sibTrans" cxnId="{7269F693-F7BB-407F-B367-B9EFDCE4825A}">
      <dgm:prSet/>
      <dgm:spPr/>
      <dgm:t>
        <a:bodyPr/>
        <a:lstStyle/>
        <a:p>
          <a:endParaRPr lang="de-DE" sz="1600"/>
        </a:p>
      </dgm:t>
    </dgm:pt>
    <dgm:pt modelId="{79A92FDD-D5EF-4E4D-B85B-7971C150B2C5}">
      <dgm:prSet phldrT="[Text]" custT="1"/>
      <dgm:spPr/>
      <dgm:t>
        <a:bodyPr/>
        <a:lstStyle/>
        <a:p>
          <a:endParaRPr lang="de-DE" sz="300" dirty="0"/>
        </a:p>
      </dgm:t>
    </dgm:pt>
    <dgm:pt modelId="{57B94C85-B898-437D-BB78-C3B4066A2C8F}" type="parTrans" cxnId="{40C1A063-87F3-452F-8E32-9A5D92701339}">
      <dgm:prSet/>
      <dgm:spPr/>
      <dgm:t>
        <a:bodyPr/>
        <a:lstStyle/>
        <a:p>
          <a:endParaRPr lang="de-DE" sz="1600"/>
        </a:p>
      </dgm:t>
    </dgm:pt>
    <dgm:pt modelId="{7DA28207-32B9-4684-B631-8BF879CB2C05}" type="sibTrans" cxnId="{40C1A063-87F3-452F-8E32-9A5D92701339}">
      <dgm:prSet/>
      <dgm:spPr/>
      <dgm:t>
        <a:bodyPr/>
        <a:lstStyle/>
        <a:p>
          <a:endParaRPr lang="de-DE" sz="1600"/>
        </a:p>
      </dgm:t>
    </dgm:pt>
    <dgm:pt modelId="{C543F4BC-55FD-4E03-BFB4-690C1AED7141}" type="pres">
      <dgm:prSet presAssocID="{67F1C404-9CC8-4DAA-BF8F-121AA4CA90A0}" presName="linear" presStyleCnt="0">
        <dgm:presLayoutVars>
          <dgm:animLvl val="lvl"/>
          <dgm:resizeHandles val="exact"/>
        </dgm:presLayoutVars>
      </dgm:prSet>
      <dgm:spPr/>
    </dgm:pt>
    <dgm:pt modelId="{9F4B2EBF-5232-4928-93D6-D6D835D84B09}" type="pres">
      <dgm:prSet presAssocID="{1EB407F9-A058-44C9-9BB8-EB8843DC12D0}" presName="parentText" presStyleLbl="node1" presStyleIdx="0" presStyleCnt="1" custScaleX="145877" custScaleY="143155" custLinFactNeighborX="-47865" custLinFactNeighborY="1553">
        <dgm:presLayoutVars>
          <dgm:chMax val="0"/>
          <dgm:bulletEnabled val="1"/>
        </dgm:presLayoutVars>
      </dgm:prSet>
      <dgm:spPr/>
    </dgm:pt>
    <dgm:pt modelId="{491876F5-9DB5-452D-BBB4-04E2BE3C0E9F}" type="pres">
      <dgm:prSet presAssocID="{1EB407F9-A058-44C9-9BB8-EB8843DC12D0}" presName="childText" presStyleLbl="revTx" presStyleIdx="0" presStyleCnt="1" custLinFactNeighborX="-995" custLinFactNeighborY="-1790">
        <dgm:presLayoutVars>
          <dgm:bulletEnabled val="1"/>
        </dgm:presLayoutVars>
      </dgm:prSet>
      <dgm:spPr/>
    </dgm:pt>
  </dgm:ptLst>
  <dgm:cxnLst>
    <dgm:cxn modelId="{4FC23D39-89F4-4238-A3ED-E18D3E429AC0}" type="presOf" srcId="{1EB407F9-A058-44C9-9BB8-EB8843DC12D0}" destId="{9F4B2EBF-5232-4928-93D6-D6D835D84B09}" srcOrd="0" destOrd="0" presId="urn:microsoft.com/office/officeart/2005/8/layout/vList2"/>
    <dgm:cxn modelId="{40C1A063-87F3-452F-8E32-9A5D92701339}" srcId="{1EB407F9-A058-44C9-9BB8-EB8843DC12D0}" destId="{79A92FDD-D5EF-4E4D-B85B-7971C150B2C5}" srcOrd="0" destOrd="0" parTransId="{57B94C85-B898-437D-BB78-C3B4066A2C8F}" sibTransId="{7DA28207-32B9-4684-B631-8BF879CB2C05}"/>
    <dgm:cxn modelId="{904C5A53-3E13-4D44-AFBF-B59C2FE355F1}" type="presOf" srcId="{67F1C404-9CC8-4DAA-BF8F-121AA4CA90A0}" destId="{C543F4BC-55FD-4E03-BFB4-690C1AED7141}" srcOrd="0" destOrd="0" presId="urn:microsoft.com/office/officeart/2005/8/layout/vList2"/>
    <dgm:cxn modelId="{7269F693-F7BB-407F-B367-B9EFDCE4825A}" srcId="{67F1C404-9CC8-4DAA-BF8F-121AA4CA90A0}" destId="{1EB407F9-A058-44C9-9BB8-EB8843DC12D0}" srcOrd="0" destOrd="0" parTransId="{E4DC7960-F8ED-4075-9843-F4CF1F298112}" sibTransId="{0267F50F-ED51-4AEB-9F8A-1049D4EB05E6}"/>
    <dgm:cxn modelId="{9050B2E6-2A18-4BAA-9670-29F8DBE03287}" type="presOf" srcId="{79A92FDD-D5EF-4E4D-B85B-7971C150B2C5}" destId="{491876F5-9DB5-452D-BBB4-04E2BE3C0E9F}" srcOrd="0" destOrd="0" presId="urn:microsoft.com/office/officeart/2005/8/layout/vList2"/>
    <dgm:cxn modelId="{01821E35-4B69-406C-884C-F0A77DADB6AD}" type="presParOf" srcId="{C543F4BC-55FD-4E03-BFB4-690C1AED7141}" destId="{9F4B2EBF-5232-4928-93D6-D6D835D84B09}" srcOrd="0" destOrd="0" presId="urn:microsoft.com/office/officeart/2005/8/layout/vList2"/>
    <dgm:cxn modelId="{B27BA08D-3418-4306-8D5B-0924387917B8}" type="presParOf" srcId="{C543F4BC-55FD-4E03-BFB4-690C1AED7141}" destId="{491876F5-9DB5-452D-BBB4-04E2BE3C0E9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F1C404-9CC8-4DAA-BF8F-121AA4CA90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1EB407F9-A058-44C9-9BB8-EB8843DC12D0}">
      <dgm:prSet phldrT="[Text]" custT="1"/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de-DE" sz="2400" dirty="0"/>
            <a:t>Experimente in Zeitreihen-Vorhersage</a:t>
          </a:r>
          <a:endParaRPr lang="de-DE" sz="2400" u="sng" dirty="0"/>
        </a:p>
      </dgm:t>
    </dgm:pt>
    <dgm:pt modelId="{E4DC7960-F8ED-4075-9843-F4CF1F298112}" type="parTrans" cxnId="{7269F693-F7BB-407F-B367-B9EFDCE4825A}">
      <dgm:prSet/>
      <dgm:spPr/>
      <dgm:t>
        <a:bodyPr/>
        <a:lstStyle/>
        <a:p>
          <a:endParaRPr lang="de-DE" sz="1600"/>
        </a:p>
      </dgm:t>
    </dgm:pt>
    <dgm:pt modelId="{0267F50F-ED51-4AEB-9F8A-1049D4EB05E6}" type="sibTrans" cxnId="{7269F693-F7BB-407F-B367-B9EFDCE4825A}">
      <dgm:prSet/>
      <dgm:spPr/>
      <dgm:t>
        <a:bodyPr/>
        <a:lstStyle/>
        <a:p>
          <a:endParaRPr lang="de-DE" sz="1600"/>
        </a:p>
      </dgm:t>
    </dgm:pt>
    <dgm:pt modelId="{79A92FDD-D5EF-4E4D-B85B-7971C150B2C5}">
      <dgm:prSet phldrT="[Text]" custT="1"/>
      <dgm:spPr/>
      <dgm:t>
        <a:bodyPr/>
        <a:lstStyle/>
        <a:p>
          <a:endParaRPr lang="de-DE" sz="300" dirty="0"/>
        </a:p>
      </dgm:t>
    </dgm:pt>
    <dgm:pt modelId="{57B94C85-B898-437D-BB78-C3B4066A2C8F}" type="parTrans" cxnId="{40C1A063-87F3-452F-8E32-9A5D92701339}">
      <dgm:prSet/>
      <dgm:spPr/>
      <dgm:t>
        <a:bodyPr/>
        <a:lstStyle/>
        <a:p>
          <a:endParaRPr lang="de-DE" sz="1600"/>
        </a:p>
      </dgm:t>
    </dgm:pt>
    <dgm:pt modelId="{7DA28207-32B9-4684-B631-8BF879CB2C05}" type="sibTrans" cxnId="{40C1A063-87F3-452F-8E32-9A5D92701339}">
      <dgm:prSet/>
      <dgm:spPr/>
      <dgm:t>
        <a:bodyPr/>
        <a:lstStyle/>
        <a:p>
          <a:endParaRPr lang="de-DE" sz="1600"/>
        </a:p>
      </dgm:t>
    </dgm:pt>
    <dgm:pt modelId="{C543F4BC-55FD-4E03-BFB4-690C1AED7141}" type="pres">
      <dgm:prSet presAssocID="{67F1C404-9CC8-4DAA-BF8F-121AA4CA90A0}" presName="linear" presStyleCnt="0">
        <dgm:presLayoutVars>
          <dgm:animLvl val="lvl"/>
          <dgm:resizeHandles val="exact"/>
        </dgm:presLayoutVars>
      </dgm:prSet>
      <dgm:spPr/>
    </dgm:pt>
    <dgm:pt modelId="{9F4B2EBF-5232-4928-93D6-D6D835D84B09}" type="pres">
      <dgm:prSet presAssocID="{1EB407F9-A058-44C9-9BB8-EB8843DC12D0}" presName="parentText" presStyleLbl="node1" presStyleIdx="0" presStyleCnt="1" custScaleX="145877" custScaleY="143155" custLinFactNeighborX="-47865" custLinFactNeighborY="1553">
        <dgm:presLayoutVars>
          <dgm:chMax val="0"/>
          <dgm:bulletEnabled val="1"/>
        </dgm:presLayoutVars>
      </dgm:prSet>
      <dgm:spPr/>
    </dgm:pt>
    <dgm:pt modelId="{491876F5-9DB5-452D-BBB4-04E2BE3C0E9F}" type="pres">
      <dgm:prSet presAssocID="{1EB407F9-A058-44C9-9BB8-EB8843DC12D0}" presName="childText" presStyleLbl="revTx" presStyleIdx="0" presStyleCnt="1" custLinFactNeighborX="-995" custLinFactNeighborY="-1790">
        <dgm:presLayoutVars>
          <dgm:bulletEnabled val="1"/>
        </dgm:presLayoutVars>
      </dgm:prSet>
      <dgm:spPr/>
    </dgm:pt>
  </dgm:ptLst>
  <dgm:cxnLst>
    <dgm:cxn modelId="{4FC23D39-89F4-4238-A3ED-E18D3E429AC0}" type="presOf" srcId="{1EB407F9-A058-44C9-9BB8-EB8843DC12D0}" destId="{9F4B2EBF-5232-4928-93D6-D6D835D84B09}" srcOrd="0" destOrd="0" presId="urn:microsoft.com/office/officeart/2005/8/layout/vList2"/>
    <dgm:cxn modelId="{40C1A063-87F3-452F-8E32-9A5D92701339}" srcId="{1EB407F9-A058-44C9-9BB8-EB8843DC12D0}" destId="{79A92FDD-D5EF-4E4D-B85B-7971C150B2C5}" srcOrd="0" destOrd="0" parTransId="{57B94C85-B898-437D-BB78-C3B4066A2C8F}" sibTransId="{7DA28207-32B9-4684-B631-8BF879CB2C05}"/>
    <dgm:cxn modelId="{904C5A53-3E13-4D44-AFBF-B59C2FE355F1}" type="presOf" srcId="{67F1C404-9CC8-4DAA-BF8F-121AA4CA90A0}" destId="{C543F4BC-55FD-4E03-BFB4-690C1AED7141}" srcOrd="0" destOrd="0" presId="urn:microsoft.com/office/officeart/2005/8/layout/vList2"/>
    <dgm:cxn modelId="{7269F693-F7BB-407F-B367-B9EFDCE4825A}" srcId="{67F1C404-9CC8-4DAA-BF8F-121AA4CA90A0}" destId="{1EB407F9-A058-44C9-9BB8-EB8843DC12D0}" srcOrd="0" destOrd="0" parTransId="{E4DC7960-F8ED-4075-9843-F4CF1F298112}" sibTransId="{0267F50F-ED51-4AEB-9F8A-1049D4EB05E6}"/>
    <dgm:cxn modelId="{9050B2E6-2A18-4BAA-9670-29F8DBE03287}" type="presOf" srcId="{79A92FDD-D5EF-4E4D-B85B-7971C150B2C5}" destId="{491876F5-9DB5-452D-BBB4-04E2BE3C0E9F}" srcOrd="0" destOrd="0" presId="urn:microsoft.com/office/officeart/2005/8/layout/vList2"/>
    <dgm:cxn modelId="{01821E35-4B69-406C-884C-F0A77DADB6AD}" type="presParOf" srcId="{C543F4BC-55FD-4E03-BFB4-690C1AED7141}" destId="{9F4B2EBF-5232-4928-93D6-D6D835D84B09}" srcOrd="0" destOrd="0" presId="urn:microsoft.com/office/officeart/2005/8/layout/vList2"/>
    <dgm:cxn modelId="{B27BA08D-3418-4306-8D5B-0924387917B8}" type="presParOf" srcId="{C543F4BC-55FD-4E03-BFB4-690C1AED7141}" destId="{491876F5-9DB5-452D-BBB4-04E2BE3C0E9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B2EBF-5232-4928-93D6-D6D835D84B09}">
      <dsp:nvSpPr>
        <dsp:cNvPr id="0" name=""/>
        <dsp:cNvSpPr/>
      </dsp:nvSpPr>
      <dsp:spPr>
        <a:xfrm>
          <a:off x="0" y="3394"/>
          <a:ext cx="4266988" cy="4513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 val="8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u="sng" kern="1200" dirty="0"/>
            <a:t>Experimentier-Umgebung</a:t>
          </a:r>
        </a:p>
      </dsp:txBody>
      <dsp:txXfrm>
        <a:off x="22033" y="25427"/>
        <a:ext cx="4222922" cy="407277"/>
      </dsp:txXfrm>
    </dsp:sp>
    <dsp:sp modelId="{491876F5-9DB5-452D-BBB4-04E2BE3C0E9F}">
      <dsp:nvSpPr>
        <dsp:cNvPr id="0" name=""/>
        <dsp:cNvSpPr/>
      </dsp:nvSpPr>
      <dsp:spPr>
        <a:xfrm>
          <a:off x="0" y="447811"/>
          <a:ext cx="4266988" cy="8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477" tIns="6350" rIns="35560" bIns="6350" numCol="1" spcCol="1270" anchor="t" anchorCtr="0">
          <a:noAutofit/>
        </a:bodyPr>
        <a:lstStyle/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400" kern="1200" dirty="0"/>
        </a:p>
      </dsp:txBody>
      <dsp:txXfrm>
        <a:off x="0" y="447811"/>
        <a:ext cx="4266988" cy="82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B2EBF-5232-4928-93D6-D6D835D84B09}">
      <dsp:nvSpPr>
        <dsp:cNvPr id="0" name=""/>
        <dsp:cNvSpPr/>
      </dsp:nvSpPr>
      <dsp:spPr>
        <a:xfrm>
          <a:off x="0" y="28468"/>
          <a:ext cx="4314824" cy="401194"/>
        </a:xfrm>
        <a:prstGeom prst="roundRect">
          <a:avLst/>
        </a:prstGeom>
        <a:solidFill>
          <a:schemeClr val="accent3">
            <a:lumMod val="75000"/>
            <a:alpha val="8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Datensatz-Zusammenstellung</a:t>
          </a:r>
          <a:endParaRPr lang="de-DE" sz="2400" u="sng" kern="1200" dirty="0"/>
        </a:p>
      </dsp:txBody>
      <dsp:txXfrm>
        <a:off x="19585" y="48053"/>
        <a:ext cx="4275654" cy="362024"/>
      </dsp:txXfrm>
    </dsp:sp>
    <dsp:sp modelId="{491876F5-9DB5-452D-BBB4-04E2BE3C0E9F}">
      <dsp:nvSpPr>
        <dsp:cNvPr id="0" name=""/>
        <dsp:cNvSpPr/>
      </dsp:nvSpPr>
      <dsp:spPr>
        <a:xfrm>
          <a:off x="0" y="423363"/>
          <a:ext cx="4314824" cy="8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996" tIns="3810" rIns="21336" bIns="3810" numCol="1" spcCol="1270" anchor="t" anchorCtr="0">
          <a:noAutofit/>
        </a:bodyPr>
        <a:lstStyle/>
        <a:p>
          <a:pPr marL="57150" lvl="1" indent="-57150" algn="l" defTabSz="133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300" kern="1200" dirty="0"/>
        </a:p>
      </dsp:txBody>
      <dsp:txXfrm>
        <a:off x="0" y="423363"/>
        <a:ext cx="4314824" cy="82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B2EBF-5232-4928-93D6-D6D835D84B09}">
      <dsp:nvSpPr>
        <dsp:cNvPr id="0" name=""/>
        <dsp:cNvSpPr/>
      </dsp:nvSpPr>
      <dsp:spPr>
        <a:xfrm>
          <a:off x="0" y="28468"/>
          <a:ext cx="4657724" cy="401194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Feature-Engineering (174 Features)</a:t>
          </a:r>
          <a:endParaRPr lang="de-DE" sz="2400" u="sng" kern="1200" dirty="0"/>
        </a:p>
      </dsp:txBody>
      <dsp:txXfrm>
        <a:off x="19585" y="48053"/>
        <a:ext cx="4618554" cy="362024"/>
      </dsp:txXfrm>
    </dsp:sp>
    <dsp:sp modelId="{491876F5-9DB5-452D-BBB4-04E2BE3C0E9F}">
      <dsp:nvSpPr>
        <dsp:cNvPr id="0" name=""/>
        <dsp:cNvSpPr/>
      </dsp:nvSpPr>
      <dsp:spPr>
        <a:xfrm>
          <a:off x="0" y="423363"/>
          <a:ext cx="4657724" cy="8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83" tIns="3810" rIns="21336" bIns="3810" numCol="1" spcCol="1270" anchor="t" anchorCtr="0">
          <a:noAutofit/>
        </a:bodyPr>
        <a:lstStyle/>
        <a:p>
          <a:pPr marL="57150" lvl="1" indent="-57150" algn="l" defTabSz="133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300" kern="1200" dirty="0"/>
        </a:p>
      </dsp:txBody>
      <dsp:txXfrm>
        <a:off x="0" y="423363"/>
        <a:ext cx="4657724" cy="826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4B2EBF-5232-4928-93D6-D6D835D84B09}">
      <dsp:nvSpPr>
        <dsp:cNvPr id="0" name=""/>
        <dsp:cNvSpPr/>
      </dsp:nvSpPr>
      <dsp:spPr>
        <a:xfrm>
          <a:off x="0" y="28468"/>
          <a:ext cx="5002600" cy="401194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Experimente in Zeitreihen-Vorhersage</a:t>
          </a:r>
          <a:endParaRPr lang="de-DE" sz="2400" u="sng" kern="1200" dirty="0"/>
        </a:p>
      </dsp:txBody>
      <dsp:txXfrm>
        <a:off x="19585" y="48053"/>
        <a:ext cx="4963430" cy="362024"/>
      </dsp:txXfrm>
    </dsp:sp>
    <dsp:sp modelId="{491876F5-9DB5-452D-BBB4-04E2BE3C0E9F}">
      <dsp:nvSpPr>
        <dsp:cNvPr id="0" name=""/>
        <dsp:cNvSpPr/>
      </dsp:nvSpPr>
      <dsp:spPr>
        <a:xfrm>
          <a:off x="0" y="423363"/>
          <a:ext cx="5002600" cy="8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33" tIns="3810" rIns="21336" bIns="3810" numCol="1" spcCol="1270" anchor="t" anchorCtr="0">
          <a:noAutofit/>
        </a:bodyPr>
        <a:lstStyle/>
        <a:p>
          <a:pPr marL="57150" lvl="1" indent="-57150" algn="l" defTabSz="133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de-DE" sz="300" kern="1200" dirty="0"/>
        </a:p>
      </dsp:txBody>
      <dsp:txXfrm>
        <a:off x="0" y="423363"/>
        <a:ext cx="5002600" cy="82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079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92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74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79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857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306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550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59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2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4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20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3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15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88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21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13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27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E7936D-5578-49BC-9FED-F50BA226D04C}" type="datetimeFigureOut">
              <a:rPr lang="de-DE" smtClean="0"/>
              <a:t>14.03.2023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050482-1B7F-4574-B792-4C79DFF3E7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502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6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156533" y="3741482"/>
            <a:ext cx="413237" cy="644250"/>
          </a:xfrm>
        </p:spPr>
        <p:txBody>
          <a:bodyPr>
            <a:noAutofit/>
          </a:bodyPr>
          <a:lstStyle/>
          <a:p>
            <a:r>
              <a:rPr lang="de-DE" sz="6600" b="1" cap="none" dirty="0"/>
              <a:t> -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15154" y="4481665"/>
            <a:ext cx="6165984" cy="740183"/>
          </a:xfrm>
        </p:spPr>
        <p:txBody>
          <a:bodyPr>
            <a:noAutofit/>
          </a:bodyPr>
          <a:lstStyle/>
          <a:p>
            <a:pPr algn="l"/>
            <a:r>
              <a:rPr lang="de-DE" sz="2400" cap="none" dirty="0"/>
              <a:t>Eine Browser-Anwendung für das experimentelle Anwenden von KI-Methoden</a:t>
            </a:r>
          </a:p>
          <a:p>
            <a:pPr marL="285750" indent="-285750" algn="l">
              <a:buFontTx/>
              <a:buChar char="-"/>
            </a:pPr>
            <a:endParaRPr lang="de-DE" sz="2400" cap="none" dirty="0"/>
          </a:p>
          <a:p>
            <a:pPr algn="l"/>
            <a:endParaRPr lang="de-DE" sz="2400" cap="non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3" y="3295522"/>
            <a:ext cx="4850961" cy="11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Programm-Vorstellung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-93978" y="1694131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2800" b="1" dirty="0"/>
              <a:t>Datensatz-Zusammenstellung:</a:t>
            </a:r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59625E-D533-4DED-9E72-DAFB0B57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99" y="3324696"/>
            <a:ext cx="7536349" cy="3050309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</p:spPr>
      </p:pic>
      <p:sp>
        <p:nvSpPr>
          <p:cNvPr id="11" name="Untertitel 2">
            <a:extLst>
              <a:ext uri="{FF2B5EF4-FFF2-40B4-BE49-F238E27FC236}">
                <a16:creationId xmlns:a16="http://schemas.microsoft.com/office/drawing/2014/main" id="{EFE87A45-EF71-4E7A-88B0-3A175122173E}"/>
              </a:ext>
            </a:extLst>
          </p:cNvPr>
          <p:cNvSpPr txBox="1">
            <a:spLocks/>
          </p:cNvSpPr>
          <p:nvPr/>
        </p:nvSpPr>
        <p:spPr>
          <a:xfrm>
            <a:off x="2316178" y="2529626"/>
            <a:ext cx="6739646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3000" i="1" dirty="0"/>
              <a:t>High-</a:t>
            </a:r>
            <a:r>
              <a:rPr lang="de-DE" sz="3000" i="1" dirty="0" err="1"/>
              <a:t>frequency</a:t>
            </a:r>
            <a:r>
              <a:rPr lang="de-DE" sz="3000" i="1" dirty="0"/>
              <a:t>-Trading-Datensatz</a:t>
            </a:r>
          </a:p>
          <a:p>
            <a:pPr marL="285750" indent="-285750" algn="l">
              <a:buFontTx/>
              <a:buChar char="-"/>
            </a:pPr>
            <a:endParaRPr lang="de-DE" sz="2800" cap="none" dirty="0"/>
          </a:p>
          <a:p>
            <a:pPr algn="l"/>
            <a:endParaRPr lang="de-DE" sz="2800" cap="none" dirty="0"/>
          </a:p>
        </p:txBody>
      </p:sp>
    </p:spTree>
    <p:extLst>
      <p:ext uri="{BB962C8B-B14F-4D97-AF65-F5344CB8AC3E}">
        <p14:creationId xmlns:p14="http://schemas.microsoft.com/office/powerpoint/2010/main" val="4207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Programm-Vorstellung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0" y="1897331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2800" b="1" dirty="0"/>
              <a:t>Visualisierung:</a:t>
            </a:r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450502B-8B18-4940-A756-465BA9D02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3340100"/>
            <a:ext cx="10252075" cy="3036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3400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Programm-Vorstellung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06603" y="1766449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2800" b="1" dirty="0"/>
              <a:t>Feature-Engineering:</a:t>
            </a:r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3056E2B-3544-41E4-B459-DEC8ADBC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5" y="3052324"/>
            <a:ext cx="10785229" cy="3290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097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Programm-Vorstellung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2357194" y="2636063"/>
            <a:ext cx="6657613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4000" b="1" dirty="0"/>
              <a:t>Fazit und weitere Planung</a:t>
            </a:r>
            <a:endParaRPr lang="de-DE" sz="3200" b="1" dirty="0"/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57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071418"/>
          </a:xfrm>
        </p:spPr>
        <p:txBody>
          <a:bodyPr/>
          <a:lstStyle/>
          <a:p>
            <a:r>
              <a:rPr lang="de-DE" b="1" cap="none" dirty="0"/>
              <a:t>Quellen: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4320" y="2141287"/>
            <a:ext cx="11109035" cy="3649133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de-DE" sz="2400" b="1" dirty="0"/>
              <a:t>Inhaltsquellen:</a:t>
            </a:r>
          </a:p>
          <a:p>
            <a:pPr marL="457200" lvl="1" indent="0">
              <a:buNone/>
            </a:pPr>
            <a:r>
              <a:rPr lang="de-DE" sz="2400" b="1" dirty="0"/>
              <a:t>	</a:t>
            </a:r>
            <a:r>
              <a:rPr lang="de-DE" sz="2400" i="1" dirty="0"/>
              <a:t>siehe Pflichtenheft</a:t>
            </a:r>
          </a:p>
          <a:p>
            <a:pPr marL="457200" lvl="1" indent="0">
              <a:buNone/>
            </a:pPr>
            <a:endParaRPr lang="de-DE" sz="2400" b="1" dirty="0"/>
          </a:p>
          <a:p>
            <a:pPr marL="457200" lvl="1" indent="0">
              <a:buNone/>
            </a:pPr>
            <a:r>
              <a:rPr lang="de-DE" sz="2400" b="1" dirty="0"/>
              <a:t>Bildquellen:</a:t>
            </a:r>
          </a:p>
          <a:p>
            <a:pPr marL="914400" lvl="2" indent="0">
              <a:buNone/>
            </a:pPr>
            <a:r>
              <a:rPr lang="en-US" sz="2200" dirty="0"/>
              <a:t>https://medium.com/analytics-vidhya/time-series-forecasting-c73dec0b7533</a:t>
            </a:r>
          </a:p>
          <a:p>
            <a:pPr marL="914400" lvl="2" indent="0">
              <a:buNone/>
            </a:pPr>
            <a:r>
              <a:rPr lang="de-DE" sz="2400" dirty="0"/>
              <a:t>https://de.insightbig.com/post/algorithmic-trading-with-the-keltner-channel-in-python</a:t>
            </a:r>
          </a:p>
          <a:p>
            <a:pPr marL="914400" lvl="2" indent="0">
              <a:buNone/>
            </a:pPr>
            <a:r>
              <a:rPr lang="de-DE" sz="2400" i="1" dirty="0"/>
              <a:t>Weitere Bildquellen siehe Pflichtenheft</a:t>
            </a:r>
          </a:p>
          <a:p>
            <a:pPr marL="914400" lvl="2" indent="0">
              <a:buNone/>
            </a:pPr>
            <a:endParaRPr lang="de-DE" sz="2400" b="1" dirty="0"/>
          </a:p>
          <a:p>
            <a:pPr marL="457200" lvl="1" indent="0">
              <a:buNone/>
            </a:pP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7656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2346811" y="1342811"/>
            <a:ext cx="6375157" cy="740183"/>
          </a:xfrm>
        </p:spPr>
        <p:txBody>
          <a:bodyPr>
            <a:noAutofit/>
          </a:bodyPr>
          <a:lstStyle/>
          <a:p>
            <a:pPr algn="l"/>
            <a:r>
              <a:rPr lang="de-DE" sz="2800" b="1" cap="none" dirty="0"/>
              <a:t>Gliederung:</a:t>
            </a:r>
          </a:p>
          <a:p>
            <a:pPr marL="914400" lvl="1" indent="-457200" algn="l">
              <a:spcAft>
                <a:spcPts val="300"/>
              </a:spcAft>
              <a:buFont typeface="+mj-lt"/>
              <a:buAutoNum type="arabicPeriod"/>
            </a:pPr>
            <a:r>
              <a:rPr lang="de-DE" sz="2000" b="1" cap="none" dirty="0"/>
              <a:t>Programm-Konzept</a:t>
            </a:r>
          </a:p>
          <a:p>
            <a:pPr lvl="2" algn="l">
              <a:spcAft>
                <a:spcPts val="300"/>
              </a:spcAft>
            </a:pPr>
            <a:r>
              <a:rPr lang="de-DE" sz="2000" dirty="0"/>
              <a:t>1.1  Programm-Nutzen</a:t>
            </a:r>
          </a:p>
          <a:p>
            <a:pPr lvl="2" algn="l">
              <a:spcAft>
                <a:spcPts val="300"/>
              </a:spcAft>
            </a:pPr>
            <a:r>
              <a:rPr lang="de-DE" sz="2000" dirty="0"/>
              <a:t>1.2  KI-Konzepte</a:t>
            </a:r>
            <a:endParaRPr lang="de-DE" sz="2000" cap="none" dirty="0"/>
          </a:p>
          <a:p>
            <a:pPr marL="914400" lvl="1" indent="-457200" algn="l">
              <a:spcAft>
                <a:spcPts val="300"/>
              </a:spcAft>
              <a:buFont typeface="+mj-lt"/>
              <a:buAutoNum type="arabicPeriod"/>
            </a:pPr>
            <a:r>
              <a:rPr lang="de-DE" sz="2000" b="1" dirty="0"/>
              <a:t>Vorstellung von Backend und Frontend</a:t>
            </a:r>
          </a:p>
          <a:p>
            <a:pPr lvl="2" algn="l">
              <a:spcAft>
                <a:spcPts val="300"/>
              </a:spcAft>
            </a:pPr>
            <a:r>
              <a:rPr lang="de-DE" sz="2000" dirty="0"/>
              <a:t>2.1  Programm-Struktur</a:t>
            </a:r>
          </a:p>
          <a:p>
            <a:pPr lvl="2" algn="l">
              <a:spcAft>
                <a:spcPts val="300"/>
              </a:spcAft>
            </a:pPr>
            <a:r>
              <a:rPr lang="de-DE" sz="2000" dirty="0"/>
              <a:t>2.2  Verwendete Software</a:t>
            </a:r>
          </a:p>
          <a:p>
            <a:pPr marL="914400" lvl="1" indent="-457200" algn="l">
              <a:spcAft>
                <a:spcPts val="300"/>
              </a:spcAft>
              <a:buFont typeface="+mj-lt"/>
              <a:buAutoNum type="arabicPeriod"/>
            </a:pPr>
            <a:r>
              <a:rPr lang="de-DE" sz="2000" b="1" cap="none" dirty="0"/>
              <a:t>Programm-Vorstellung</a:t>
            </a:r>
          </a:p>
          <a:p>
            <a:pPr lvl="2" algn="l">
              <a:spcAft>
                <a:spcPts val="300"/>
              </a:spcAft>
            </a:pPr>
            <a:r>
              <a:rPr lang="de-DE" sz="2000" dirty="0"/>
              <a:t>3.1   Programm-Ausführung</a:t>
            </a:r>
            <a:endParaRPr lang="de-DE" sz="2000" cap="none" dirty="0"/>
          </a:p>
          <a:p>
            <a:pPr lvl="2" algn="l">
              <a:spcAft>
                <a:spcPts val="300"/>
              </a:spcAft>
            </a:pPr>
            <a:r>
              <a:rPr lang="de-DE" sz="2000" dirty="0"/>
              <a:t>3.2   Datensatz-Zusammenstellung </a:t>
            </a:r>
          </a:p>
          <a:p>
            <a:pPr marL="914400" lvl="1" indent="-457200" algn="l">
              <a:spcAft>
                <a:spcPts val="300"/>
              </a:spcAft>
              <a:buFont typeface="+mj-lt"/>
              <a:buAutoNum type="arabicPeriod"/>
            </a:pPr>
            <a:r>
              <a:rPr lang="de-DE" sz="2000" b="1" dirty="0"/>
              <a:t>Fazit- und weitere Planung</a:t>
            </a:r>
            <a:endParaRPr lang="de-DE" sz="2000" b="1" cap="none" dirty="0"/>
          </a:p>
          <a:p>
            <a:pPr marL="1371600" lvl="2" indent="-457200" algn="l">
              <a:buFont typeface="+mj-lt"/>
              <a:buAutoNum type="arabicPeriod"/>
            </a:pPr>
            <a:endParaRPr lang="de-DE" sz="2000" b="1" cap="none" dirty="0"/>
          </a:p>
          <a:p>
            <a:pPr marL="285750" indent="-285750" algn="l">
              <a:buFontTx/>
              <a:buChar char="-"/>
            </a:pPr>
            <a:endParaRPr lang="de-DE" sz="2400" b="1" cap="none" dirty="0"/>
          </a:p>
          <a:p>
            <a:pPr algn="l"/>
            <a:endParaRPr lang="de-DE" sz="2400" b="1" cap="none" dirty="0"/>
          </a:p>
        </p:txBody>
      </p:sp>
    </p:spTree>
    <p:extLst>
      <p:ext uri="{BB962C8B-B14F-4D97-AF65-F5344CB8AC3E}">
        <p14:creationId xmlns:p14="http://schemas.microsoft.com/office/powerpoint/2010/main" val="131324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 Programm-Konzept</a:t>
            </a:r>
          </a:p>
          <a:p>
            <a:pPr lvl="2" algn="l"/>
            <a:endParaRPr lang="de-DE" sz="3600" i="1" cap="none" dirty="0">
              <a:ea typeface="Cambria" panose="02040503050406030204" pitchFamily="18" charset="0"/>
            </a:endParaRPr>
          </a:p>
          <a:p>
            <a:pPr marL="285750" indent="-285750" algn="l">
              <a:buFontTx/>
              <a:buChar char="-"/>
            </a:pPr>
            <a:endParaRPr lang="de-DE" sz="3600" i="1" cap="none" dirty="0">
              <a:ea typeface="Cambria" panose="02040503050406030204" pitchFamily="18" charset="0"/>
            </a:endParaRPr>
          </a:p>
          <a:p>
            <a:pPr algn="l"/>
            <a:endParaRPr lang="de-DE" sz="3600" i="1" cap="none" dirty="0">
              <a:ea typeface="Cambria" panose="02040503050406030204" pitchFamily="18" charset="0"/>
            </a:endParaRP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462593" y="1868964"/>
            <a:ext cx="6508940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2800" b="1" dirty="0"/>
              <a:t>Programm-Nutzen:</a:t>
            </a:r>
            <a:r>
              <a:rPr lang="de-DE" sz="2400" b="1" dirty="0"/>
              <a:t>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de-DE" sz="2400" b="1" dirty="0"/>
              <a:t>	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de-DE" sz="2200" dirty="0"/>
              <a:t>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de-DE" sz="2200" dirty="0"/>
              <a:t> </a:t>
            </a:r>
          </a:p>
          <a:p>
            <a:pPr marL="1714500" lvl="3" indent="-342900" algn="l">
              <a:buFont typeface="Arial" panose="020B0604020202020204" pitchFamily="34" charset="0"/>
              <a:buChar char="•"/>
            </a:pPr>
            <a:r>
              <a:rPr lang="de-DE" sz="2200" dirty="0"/>
              <a:t>Experimente für Zeitreihen-Vorhersage</a:t>
            </a:r>
          </a:p>
          <a:p>
            <a:pPr marL="285750" indent="-285750" algn="l">
              <a:buFontTx/>
              <a:buChar char="-"/>
            </a:pPr>
            <a:endParaRPr lang="de-DE" sz="2400" b="1" cap="none" dirty="0"/>
          </a:p>
          <a:p>
            <a:pPr algn="l"/>
            <a:endParaRPr lang="de-DE" sz="2400" b="1" cap="none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7409463" y="2912128"/>
            <a:ext cx="5337843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200" cap="none" dirty="0"/>
              <a:t>- HFT-Datensätze </a:t>
            </a:r>
            <a:r>
              <a:rPr lang="de-DE" sz="2200" i="1" cap="none" dirty="0"/>
              <a:t>(250 </a:t>
            </a:r>
            <a:r>
              <a:rPr lang="de-DE" sz="2200" i="1" cap="none" dirty="0" err="1"/>
              <a:t>ms</a:t>
            </a:r>
            <a:r>
              <a:rPr lang="de-DE" sz="2200" i="1" cap="none" dirty="0"/>
              <a:t>)</a:t>
            </a:r>
          </a:p>
          <a:p>
            <a:pPr algn="l"/>
            <a:r>
              <a:rPr lang="de-DE" sz="2200" cap="none" dirty="0"/>
              <a:t>- </a:t>
            </a:r>
            <a:r>
              <a:rPr lang="de-DE" sz="2200" cap="none" dirty="0" err="1"/>
              <a:t>Scalping</a:t>
            </a:r>
            <a:r>
              <a:rPr lang="de-DE" sz="2200" cap="none" dirty="0"/>
              <a:t>-Datensätze </a:t>
            </a:r>
            <a:r>
              <a:rPr lang="de-DE" sz="2200" i="1" cap="none" dirty="0"/>
              <a:t>(1 min – 2 h)</a:t>
            </a:r>
          </a:p>
        </p:txBody>
      </p:sp>
      <p:cxnSp>
        <p:nvCxnSpPr>
          <p:cNvPr id="8" name="Gerade Verbindung mit Pfeil 7"/>
          <p:cNvCxnSpPr>
            <a:cxnSpLocks/>
            <a:stCxn id="17" idx="3"/>
          </p:cNvCxnSpPr>
          <p:nvPr/>
        </p:nvCxnSpPr>
        <p:spPr>
          <a:xfrm>
            <a:off x="6515100" y="3194633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Untertitel 2"/>
          <p:cNvSpPr txBox="1">
            <a:spLocks/>
          </p:cNvSpPr>
          <p:nvPr/>
        </p:nvSpPr>
        <p:spPr>
          <a:xfrm>
            <a:off x="7915971" y="3967204"/>
            <a:ext cx="5337843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de-DE" sz="2200" cap="none" dirty="0"/>
              <a:t>Linear, </a:t>
            </a:r>
            <a:r>
              <a:rPr lang="de-DE" sz="2200" cap="none" dirty="0" err="1"/>
              <a:t>NLinear</a:t>
            </a:r>
            <a:r>
              <a:rPr lang="de-DE" sz="2200" cap="none" dirty="0"/>
              <a:t>, </a:t>
            </a:r>
          </a:p>
          <a:p>
            <a:pPr marL="342900" indent="-342900" algn="l">
              <a:buFontTx/>
              <a:buChar char="-"/>
            </a:pPr>
            <a:r>
              <a:rPr lang="de-DE" sz="2200" cap="none" dirty="0" err="1"/>
              <a:t>DLinear</a:t>
            </a:r>
            <a:r>
              <a:rPr lang="de-DE" sz="2200" cap="none" dirty="0"/>
              <a:t>, </a:t>
            </a:r>
            <a:r>
              <a:rPr lang="de-DE" sz="2200" cap="none" dirty="0" err="1"/>
              <a:t>NDLinear</a:t>
            </a:r>
            <a:endParaRPr lang="de-DE" sz="2200" i="1" cap="none" dirty="0"/>
          </a:p>
        </p:txBody>
      </p:sp>
      <p:cxnSp>
        <p:nvCxnSpPr>
          <p:cNvPr id="11" name="Gerade Verbindung mit Pfeil 10"/>
          <p:cNvCxnSpPr>
            <a:cxnSpLocks/>
            <a:stCxn id="21" idx="3"/>
          </p:cNvCxnSpPr>
          <p:nvPr/>
        </p:nvCxnSpPr>
        <p:spPr>
          <a:xfrm>
            <a:off x="7202876" y="4193999"/>
            <a:ext cx="6139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5BD3DAF2-A2EA-4D33-A928-005DD1F596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431168"/>
              </p:ext>
            </p:extLst>
          </p:nvPr>
        </p:nvGraphicFramePr>
        <p:xfrm>
          <a:off x="1870076" y="2380120"/>
          <a:ext cx="4266988" cy="53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A9CFDCB9-A2A1-43B9-BDD0-753224A46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99832"/>
              </p:ext>
            </p:extLst>
          </p:nvPr>
        </p:nvGraphicFramePr>
        <p:xfrm>
          <a:off x="2200276" y="2925531"/>
          <a:ext cx="4314824" cy="53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71BD83C2-5AA9-4E98-90AC-9E77A4401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952862"/>
              </p:ext>
            </p:extLst>
          </p:nvPr>
        </p:nvGraphicFramePr>
        <p:xfrm>
          <a:off x="2200276" y="3429000"/>
          <a:ext cx="4657724" cy="53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F118DDAB-F774-4051-9780-FCCAF0D6D5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571251"/>
              </p:ext>
            </p:extLst>
          </p:nvPr>
        </p:nvGraphicFramePr>
        <p:xfrm>
          <a:off x="2200276" y="3924897"/>
          <a:ext cx="5002600" cy="53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06750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 Programm-Konzept</a:t>
            </a:r>
          </a:p>
          <a:p>
            <a:pPr lvl="2" algn="l"/>
            <a:endParaRPr lang="de-DE" sz="3600" i="1" cap="none" dirty="0">
              <a:ea typeface="Cambria" panose="02040503050406030204" pitchFamily="18" charset="0"/>
            </a:endParaRPr>
          </a:p>
          <a:p>
            <a:pPr marL="285750" indent="-285750" algn="l">
              <a:buFontTx/>
              <a:buChar char="-"/>
            </a:pPr>
            <a:endParaRPr lang="de-DE" sz="3600" i="1" cap="none" dirty="0">
              <a:ea typeface="Cambria" panose="02040503050406030204" pitchFamily="18" charset="0"/>
            </a:endParaRPr>
          </a:p>
          <a:p>
            <a:pPr algn="l"/>
            <a:endParaRPr lang="de-DE" sz="3600" i="1" cap="none" dirty="0">
              <a:ea typeface="Cambria" panose="02040503050406030204" pitchFamily="18" charset="0"/>
            </a:endParaRP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06603" y="1640566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3600" b="1" dirty="0"/>
              <a:t>KI-Konzepte:</a:t>
            </a:r>
            <a:r>
              <a:rPr lang="de-DE" sz="3200" b="1" dirty="0"/>
              <a:t> </a:t>
            </a:r>
          </a:p>
          <a:p>
            <a:pPr marL="285750" indent="-285750" algn="l">
              <a:buFontTx/>
              <a:buChar char="-"/>
            </a:pPr>
            <a:endParaRPr lang="de-DE" sz="3200" b="1" cap="none" dirty="0"/>
          </a:p>
          <a:p>
            <a:pPr algn="l"/>
            <a:endParaRPr lang="de-DE" sz="3200" b="1" cap="none" dirty="0"/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78" y="3385753"/>
            <a:ext cx="4227414" cy="26149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Untertitel 2"/>
          <p:cNvSpPr txBox="1">
            <a:spLocks/>
          </p:cNvSpPr>
          <p:nvPr/>
        </p:nvSpPr>
        <p:spPr>
          <a:xfrm>
            <a:off x="6343162" y="2621640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3000" i="1" dirty="0"/>
              <a:t>Zeitreihenvorhersage</a:t>
            </a:r>
          </a:p>
          <a:p>
            <a:pPr marL="285750" indent="-285750" algn="l">
              <a:buFontTx/>
              <a:buChar char="-"/>
            </a:pPr>
            <a:endParaRPr lang="de-DE" sz="3000" cap="none" dirty="0"/>
          </a:p>
          <a:p>
            <a:pPr algn="l"/>
            <a:endParaRPr lang="de-DE" sz="3000" cap="non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4171" r="5152" b="2602"/>
          <a:stretch/>
        </p:blipFill>
        <p:spPr>
          <a:xfrm>
            <a:off x="1301353" y="3406836"/>
            <a:ext cx="4227414" cy="2552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Untertitel 2"/>
          <p:cNvSpPr txBox="1">
            <a:spLocks/>
          </p:cNvSpPr>
          <p:nvPr/>
        </p:nvSpPr>
        <p:spPr>
          <a:xfrm>
            <a:off x="460375" y="2621641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3000" i="1" dirty="0"/>
              <a:t>Linear-Modell-Varianten</a:t>
            </a:r>
          </a:p>
          <a:p>
            <a:pPr marL="285750" indent="-285750" algn="l">
              <a:buFontTx/>
              <a:buChar char="-"/>
            </a:pPr>
            <a:endParaRPr lang="de-DE" sz="2800" cap="none" dirty="0"/>
          </a:p>
          <a:p>
            <a:pPr algn="l"/>
            <a:endParaRPr lang="de-DE" sz="2800" cap="none" dirty="0"/>
          </a:p>
        </p:txBody>
      </p:sp>
    </p:spTree>
    <p:extLst>
      <p:ext uri="{BB962C8B-B14F-4D97-AF65-F5344CB8AC3E}">
        <p14:creationId xmlns:p14="http://schemas.microsoft.com/office/powerpoint/2010/main" val="85956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 Programm-Konzept</a:t>
            </a:r>
            <a:endParaRPr lang="de-DE" sz="3600" i="1" cap="none" dirty="0">
              <a:ea typeface="Cambria" panose="02040503050406030204" pitchFamily="18" charset="0"/>
            </a:endParaRP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06603" y="1640566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3600" b="1" dirty="0"/>
              <a:t>KI-Konzepte:</a:t>
            </a:r>
            <a:r>
              <a:rPr lang="de-DE" sz="3200" b="1" dirty="0"/>
              <a:t> </a:t>
            </a:r>
          </a:p>
          <a:p>
            <a:pPr marL="285750" indent="-285750" algn="l">
              <a:buFontTx/>
              <a:buChar char="-"/>
            </a:pPr>
            <a:endParaRPr lang="de-DE" sz="3200" b="1" cap="none" dirty="0"/>
          </a:p>
          <a:p>
            <a:pPr algn="l"/>
            <a:endParaRPr lang="de-DE" sz="3200" b="1" cap="none" dirty="0"/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CB87271-A67C-43B0-AD79-FE9B0FC49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r="3066"/>
          <a:stretch/>
        </p:blipFill>
        <p:spPr>
          <a:xfrm>
            <a:off x="1079776" y="3359670"/>
            <a:ext cx="4821055" cy="258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Untertitel 2">
            <a:extLst>
              <a:ext uri="{FF2B5EF4-FFF2-40B4-BE49-F238E27FC236}">
                <a16:creationId xmlns:a16="http://schemas.microsoft.com/office/drawing/2014/main" id="{E60D97AB-0CD7-4B6A-BD5A-A0E812DB7BF7}"/>
              </a:ext>
            </a:extLst>
          </p:cNvPr>
          <p:cNvSpPr txBox="1">
            <a:spLocks/>
          </p:cNvSpPr>
          <p:nvPr/>
        </p:nvSpPr>
        <p:spPr>
          <a:xfrm>
            <a:off x="1618069" y="2619487"/>
            <a:ext cx="2948442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3000" i="1" dirty="0"/>
              <a:t>RL-System</a:t>
            </a:r>
          </a:p>
          <a:p>
            <a:pPr marL="285750" indent="-285750" algn="l">
              <a:buFontTx/>
              <a:buChar char="-"/>
            </a:pPr>
            <a:endParaRPr lang="de-DE" sz="3000" cap="none" dirty="0"/>
          </a:p>
          <a:p>
            <a:pPr algn="l"/>
            <a:endParaRPr lang="de-DE" sz="3000" cap="non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C9FFB30-6A90-4EA3-9439-CBED4E48E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0" r="22832"/>
          <a:stretch/>
        </p:blipFill>
        <p:spPr>
          <a:xfrm>
            <a:off x="6936231" y="3289323"/>
            <a:ext cx="4470330" cy="27444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Untertitel 2">
            <a:extLst>
              <a:ext uri="{FF2B5EF4-FFF2-40B4-BE49-F238E27FC236}">
                <a16:creationId xmlns:a16="http://schemas.microsoft.com/office/drawing/2014/main" id="{DF7D646C-E381-462A-B0AE-A71BC860BC4F}"/>
              </a:ext>
            </a:extLst>
          </p:cNvPr>
          <p:cNvSpPr txBox="1">
            <a:spLocks/>
          </p:cNvSpPr>
          <p:nvPr/>
        </p:nvSpPr>
        <p:spPr>
          <a:xfrm>
            <a:off x="7179475" y="2644522"/>
            <a:ext cx="2948442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3000" i="1" dirty="0"/>
              <a:t>RL - Trading</a:t>
            </a:r>
          </a:p>
          <a:p>
            <a:pPr marL="285750" indent="-285750" algn="l">
              <a:buFontTx/>
              <a:buChar char="-"/>
            </a:pPr>
            <a:endParaRPr lang="de-DE" sz="2400" cap="none" dirty="0"/>
          </a:p>
          <a:p>
            <a:pPr algn="l"/>
            <a:endParaRPr lang="de-DE" sz="2400" cap="none" dirty="0"/>
          </a:p>
        </p:txBody>
      </p:sp>
    </p:spTree>
    <p:extLst>
      <p:ext uri="{BB962C8B-B14F-4D97-AF65-F5344CB8AC3E}">
        <p14:creationId xmlns:p14="http://schemas.microsoft.com/office/powerpoint/2010/main" val="31617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 Backend und Frontend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-196788" y="1614351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2800" b="1" dirty="0"/>
              <a:t>Programm-Struktur:</a:t>
            </a:r>
          </a:p>
          <a:p>
            <a:pPr marL="1828800" lvl="3" indent="-457200" algn="l">
              <a:buFont typeface="Arial" panose="020B0604020202020204" pitchFamily="34" charset="0"/>
              <a:buChar char="•"/>
            </a:pPr>
            <a:r>
              <a:rPr lang="de-DE" sz="2600" dirty="0"/>
              <a:t>modular</a:t>
            </a:r>
          </a:p>
          <a:p>
            <a:pPr marL="1828800" lvl="3" indent="-457200" algn="l">
              <a:buFont typeface="Arial" panose="020B0604020202020204" pitchFamily="34" charset="0"/>
              <a:buChar char="•"/>
            </a:pPr>
            <a:r>
              <a:rPr lang="de-DE" sz="2600" dirty="0"/>
              <a:t>erweiterbar</a:t>
            </a:r>
          </a:p>
          <a:p>
            <a:pPr marL="1828800" lvl="3" indent="-457200" algn="l">
              <a:buFont typeface="Arial" panose="020B0604020202020204" pitchFamily="34" charset="0"/>
              <a:buChar char="•"/>
            </a:pPr>
            <a:r>
              <a:rPr lang="de-DE" sz="2600" dirty="0"/>
              <a:t>objektorientiert</a:t>
            </a:r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CEE7105-746C-4809-A446-A920602EC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colorTemperature colorTemp="7435"/>
                    </a14:imgEffect>
                    <a14:imgEffect>
                      <a14:saturation sat="221000"/>
                    </a14:imgEffect>
                    <a14:imgEffect>
                      <a14:brightnessContrast contrast="-13000"/>
                    </a14:imgEffect>
                  </a14:imgLayer>
                </a14:imgProps>
              </a:ext>
            </a:extLst>
          </a:blip>
          <a:srcRect b="23762"/>
          <a:stretch/>
        </p:blipFill>
        <p:spPr>
          <a:xfrm>
            <a:off x="4835887" y="1820358"/>
            <a:ext cx="6776833" cy="3976377"/>
          </a:xfrm>
          <a:prstGeom prst="roundRect">
            <a:avLst>
              <a:gd name="adj" fmla="val 8314"/>
            </a:avLst>
          </a:prstGeom>
          <a:solidFill>
            <a:srgbClr val="FFFFFF">
              <a:alpha val="25000"/>
            </a:srgbClr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35A10BB-CCD8-4417-9255-0E5CF5D7192C}"/>
              </a:ext>
            </a:extLst>
          </p:cNvPr>
          <p:cNvSpPr/>
          <p:nvPr/>
        </p:nvSpPr>
        <p:spPr>
          <a:xfrm>
            <a:off x="-245477" y="5118369"/>
            <a:ext cx="50077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de-DE" sz="2400" dirty="0"/>
              <a:t>~    2.500 Zeilen Backend</a:t>
            </a:r>
          </a:p>
          <a:p>
            <a:pPr lvl="3"/>
            <a:r>
              <a:rPr lang="de-DE" sz="2400" dirty="0"/>
              <a:t>~    1.000 Zeilen Frontend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6FB5187D-94B5-4397-870D-D858EFBE3060}"/>
              </a:ext>
            </a:extLst>
          </p:cNvPr>
          <p:cNvSpPr txBox="1">
            <a:spLocks/>
          </p:cNvSpPr>
          <p:nvPr/>
        </p:nvSpPr>
        <p:spPr>
          <a:xfrm>
            <a:off x="-196789" y="4421144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2800" b="1" dirty="0"/>
              <a:t>Eigenanteil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06430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Backend und Frontend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-93978" y="1694131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2800" b="1" dirty="0"/>
              <a:t>Verwendete Software:</a:t>
            </a:r>
          </a:p>
          <a:p>
            <a:pPr marL="1828800" lvl="3" indent="-457200" algn="l">
              <a:buFont typeface="Arial" panose="020B0604020202020204" pitchFamily="34" charset="0"/>
              <a:buChar char="•"/>
            </a:pPr>
            <a:r>
              <a:rPr lang="de-DE" sz="2600" dirty="0" err="1"/>
              <a:t>Anaconda</a:t>
            </a:r>
            <a:endParaRPr lang="de-DE" sz="2600" dirty="0"/>
          </a:p>
          <a:p>
            <a:pPr marL="1828800" lvl="3" indent="-457200" algn="l">
              <a:buFont typeface="Arial" panose="020B0604020202020204" pitchFamily="34" charset="0"/>
              <a:buChar char="•"/>
            </a:pPr>
            <a:r>
              <a:rPr lang="de-DE" sz="2600" dirty="0"/>
              <a:t>PyTorch</a:t>
            </a:r>
          </a:p>
          <a:p>
            <a:pPr marL="1828800" lvl="3" indent="-457200" algn="l">
              <a:buFont typeface="Arial" panose="020B0604020202020204" pitchFamily="34" charset="0"/>
              <a:buChar char="•"/>
            </a:pPr>
            <a:r>
              <a:rPr lang="de-DE" sz="2600" dirty="0" err="1"/>
              <a:t>ElegantRL</a:t>
            </a:r>
            <a:endParaRPr lang="de-DE" sz="2600" dirty="0"/>
          </a:p>
          <a:p>
            <a:pPr marL="1828800" lvl="3" indent="-457200" algn="l">
              <a:buFont typeface="Arial" panose="020B0604020202020204" pitchFamily="34" charset="0"/>
              <a:buChar char="•"/>
            </a:pPr>
            <a:r>
              <a:rPr lang="de-DE" sz="2600" dirty="0"/>
              <a:t>Plotly</a:t>
            </a:r>
          </a:p>
          <a:p>
            <a:pPr marL="1828800" lvl="3" indent="-457200" algn="l">
              <a:buFont typeface="Arial" panose="020B0604020202020204" pitchFamily="34" charset="0"/>
              <a:buChar char="•"/>
            </a:pPr>
            <a:r>
              <a:rPr lang="de-DE" sz="2600" dirty="0"/>
              <a:t>Binance</a:t>
            </a:r>
          </a:p>
          <a:p>
            <a:pPr marL="1828800" lvl="3" indent="-457200" algn="l">
              <a:buFont typeface="Arial" panose="020B0604020202020204" pitchFamily="34" charset="0"/>
              <a:buChar char="•"/>
            </a:pPr>
            <a:r>
              <a:rPr lang="de-DE" sz="2600" dirty="0"/>
              <a:t>Edge-Browser</a:t>
            </a:r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52B2D3C-4F06-49A6-97EE-5E44D1836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16" y="5033037"/>
            <a:ext cx="7083403" cy="1364659"/>
          </a:xfrm>
          <a:prstGeom prst="roundRect">
            <a:avLst>
              <a:gd name="adj" fmla="val 15035"/>
            </a:avLst>
          </a:prstGeom>
          <a:solidFill>
            <a:srgbClr val="FFFFFF">
              <a:alpha val="88000"/>
            </a:srgbClr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78C6C3C-7B81-4E3A-9AE3-CCEAEB9A82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9" r="6690"/>
          <a:stretch/>
        </p:blipFill>
        <p:spPr>
          <a:xfrm>
            <a:off x="5084362" y="3454478"/>
            <a:ext cx="1492947" cy="1376379"/>
          </a:xfrm>
          <a:prstGeom prst="roundRect">
            <a:avLst>
              <a:gd name="adj" fmla="val 7481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3446D91-B300-43EF-9EF5-34A231FA3D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11295" r="1386" b="7435"/>
          <a:stretch/>
        </p:blipFill>
        <p:spPr>
          <a:xfrm>
            <a:off x="7339840" y="2434314"/>
            <a:ext cx="3460077" cy="1134421"/>
          </a:xfrm>
          <a:prstGeom prst="roundRect">
            <a:avLst>
              <a:gd name="adj" fmla="val 8921"/>
            </a:avLst>
          </a:prstGeom>
          <a:solidFill>
            <a:srgbClr val="FFFFFF">
              <a:alpha val="96000"/>
            </a:srgbClr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E6D3C42D-0CEA-4C66-8B98-DDB8E2C3EB88}"/>
              </a:ext>
            </a:extLst>
          </p:cNvPr>
          <p:cNvSpPr/>
          <p:nvPr/>
        </p:nvSpPr>
        <p:spPr>
          <a:xfrm>
            <a:off x="5549961" y="1824963"/>
            <a:ext cx="1452198" cy="144627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336E6BF8-2402-4997-B28F-7D7943766B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-2851" r="5209" b="1"/>
          <a:stretch/>
        </p:blipFill>
        <p:spPr>
          <a:xfrm>
            <a:off x="6817484" y="3770915"/>
            <a:ext cx="4504790" cy="1059942"/>
          </a:xfrm>
          <a:prstGeom prst="roundRect">
            <a:avLst>
              <a:gd name="adj" fmla="val 15794"/>
            </a:avLst>
          </a:prstGeom>
          <a:solidFill>
            <a:srgbClr val="FFFFFF">
              <a:alpha val="94000"/>
            </a:srgbClr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874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Programm-Vorstellung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-93978" y="1694131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2800" b="1" dirty="0"/>
              <a:t>Programm-Ausführung:</a:t>
            </a:r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" name="2023-03-14 21-58-26">
            <a:hlinkClick r:id="" action="ppaction://media"/>
            <a:extLst>
              <a:ext uri="{FF2B5EF4-FFF2-40B4-BE49-F238E27FC236}">
                <a16:creationId xmlns:a16="http://schemas.microsoft.com/office/drawing/2014/main" id="{0826DD8E-02E7-45FC-A3A5-C5DC78D6F0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99" t="1753" r="43334" b="39926"/>
          <a:stretch/>
        </p:blipFill>
        <p:spPr>
          <a:xfrm>
            <a:off x="4757450" y="1694131"/>
            <a:ext cx="6804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9" y="263111"/>
            <a:ext cx="3324959" cy="813010"/>
          </a:xfrm>
          <a:prstGeom prst="rect">
            <a:avLst/>
          </a:prstGeom>
        </p:spPr>
      </p:pic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047998" y="378691"/>
            <a:ext cx="5276007" cy="697430"/>
          </a:xfrm>
        </p:spPr>
        <p:txBody>
          <a:bodyPr>
            <a:noAutofit/>
          </a:bodyPr>
          <a:lstStyle/>
          <a:p>
            <a:pPr lvl="1" algn="l">
              <a:spcAft>
                <a:spcPts val="300"/>
              </a:spcAft>
            </a:pPr>
            <a:r>
              <a:rPr lang="de-DE" sz="3200" b="1" i="1" dirty="0">
                <a:ea typeface="Cambria" panose="02040503050406030204" pitchFamily="18" charset="0"/>
              </a:rPr>
              <a:t>- Programm-Vorstellung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-93978" y="1694131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2800" b="1" dirty="0"/>
              <a:t>Datensatz-Zusammenstellung:</a:t>
            </a:r>
          </a:p>
        </p:txBody>
      </p:sp>
      <p:sp>
        <p:nvSpPr>
          <p:cNvPr id="13" name="AutoShape 2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4" descr="Time Series Forecasting. “Forecasting is the art of saying what… | by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6" descr="https://miro.medium.com/v2/resize:fit:700/0*vcevXt1yi6wu92aj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7B26C7-6356-414E-ACC6-DBE5A1382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96"/>
          <a:stretch/>
        </p:blipFill>
        <p:spPr>
          <a:xfrm>
            <a:off x="3535999" y="3174293"/>
            <a:ext cx="5120001" cy="3125342"/>
          </a:xfrm>
          <a:prstGeom prst="rect">
            <a:avLst/>
          </a:prstGeom>
          <a:ln w="38100">
            <a:solidFill>
              <a:schemeClr val="tx2">
                <a:lumMod val="50000"/>
              </a:schemeClr>
            </a:solidFill>
          </a:ln>
        </p:spPr>
      </p:pic>
      <p:sp>
        <p:nvSpPr>
          <p:cNvPr id="16" name="Untertitel 2">
            <a:extLst>
              <a:ext uri="{FF2B5EF4-FFF2-40B4-BE49-F238E27FC236}">
                <a16:creationId xmlns:a16="http://schemas.microsoft.com/office/drawing/2014/main" id="{D4DAAADD-7C7D-48B7-BBA7-E110B1CE23D1}"/>
              </a:ext>
            </a:extLst>
          </p:cNvPr>
          <p:cNvSpPr txBox="1">
            <a:spLocks/>
          </p:cNvSpPr>
          <p:nvPr/>
        </p:nvSpPr>
        <p:spPr>
          <a:xfrm>
            <a:off x="3613638" y="2383310"/>
            <a:ext cx="5882789" cy="740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2" algn="l"/>
            <a:r>
              <a:rPr lang="de-DE" sz="3000" i="1" dirty="0" err="1"/>
              <a:t>Scalping</a:t>
            </a:r>
            <a:r>
              <a:rPr lang="de-DE" sz="3000" i="1" dirty="0"/>
              <a:t>-Datensatz </a:t>
            </a:r>
          </a:p>
          <a:p>
            <a:pPr marL="285750" indent="-285750" algn="l">
              <a:buFontTx/>
              <a:buChar char="-"/>
            </a:pPr>
            <a:endParaRPr lang="de-DE" sz="2800" cap="none" dirty="0"/>
          </a:p>
          <a:p>
            <a:pPr algn="l"/>
            <a:endParaRPr lang="de-DE" sz="2800" cap="none" dirty="0"/>
          </a:p>
        </p:txBody>
      </p:sp>
    </p:spTree>
    <p:extLst>
      <p:ext uri="{BB962C8B-B14F-4D97-AF65-F5344CB8AC3E}">
        <p14:creationId xmlns:p14="http://schemas.microsoft.com/office/powerpoint/2010/main" val="346621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Himme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Himme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imme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TM03457452[[fn=Himmel]]</Template>
  <TotalTime>0</TotalTime>
  <Words>184</Words>
  <Application>Microsoft Office PowerPoint</Application>
  <PresentationFormat>Breitbild</PresentationFormat>
  <Paragraphs>76</Paragraphs>
  <Slides>14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</vt:lpstr>
      <vt:lpstr>Himmel</vt:lpstr>
      <vt:lpstr> -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Quellen: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ExperATAI - </dc:title>
  <dc:creator>Henning Beyer</dc:creator>
  <cp:lastModifiedBy>User</cp:lastModifiedBy>
  <cp:revision>34</cp:revision>
  <dcterms:created xsi:type="dcterms:W3CDTF">2023-03-13T10:49:21Z</dcterms:created>
  <dcterms:modified xsi:type="dcterms:W3CDTF">2023-03-14T22:05:36Z</dcterms:modified>
</cp:coreProperties>
</file>